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525" autoAdjust="0"/>
    <p:restoredTop sz="78535" autoAdjust="0"/>
  </p:normalViewPr>
  <p:slideViewPr>
    <p:cSldViewPr snapToGrid="0">
      <p:cViewPr>
        <p:scale>
          <a:sx n="74" d="100"/>
          <a:sy n="74" d="100"/>
        </p:scale>
        <p:origin x="-2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1EBAC1-78FD-49F8-8516-421D0D140ED4}" type="datetimeFigureOut">
              <a:rPr lang="en-US" smtClean="0"/>
              <a:t>6/29/2021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F2601E-7D22-46C1-A34E-FD82396EBEAF}" type="slidenum">
              <a:rPr lang="en-US" smtClean="0"/>
              <a:t>‹#›</a:t>
            </a:fld>
            <a:endParaRPr lang="en-US"/>
          </a:p>
        </p:txBody>
      </p:sp>
    </p:spTree>
    <p:extLst>
      <p:ext uri="{BB962C8B-B14F-4D97-AF65-F5344CB8AC3E}">
        <p14:creationId xmlns:p14="http://schemas.microsoft.com/office/powerpoint/2010/main" val="1004270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 businesses face</a:t>
            </a:r>
            <a:r>
              <a:rPr lang="en-US" baseline="0" dirty="0" smtClean="0"/>
              <a:t> a variety of challenges related to maintaining a positive cash flow. The income generated in the first days of operation. The companies also face challenges in strategizing in how to acquire funds from debtors. This affects the revenue inflow making it difficult for the enterprises to prioritize their cash </a:t>
            </a:r>
            <a:r>
              <a:rPr lang="en-US" baseline="0" dirty="0" smtClean="0"/>
              <a:t>operations (</a:t>
            </a:r>
            <a:r>
              <a:rPr lang="en-US" dirty="0" err="1" smtClean="0"/>
              <a:t>Weinrauch</a:t>
            </a:r>
            <a:r>
              <a:rPr lang="en-US" dirty="0" smtClean="0"/>
              <a:t>, Mann,</a:t>
            </a:r>
            <a:r>
              <a:rPr lang="en-US" baseline="0" dirty="0" smtClean="0"/>
              <a:t> </a:t>
            </a:r>
            <a:r>
              <a:rPr lang="en-US" dirty="0" smtClean="0"/>
              <a:t>Robinson, &amp; Pharr, 2019).</a:t>
            </a:r>
            <a:endParaRPr lang="en-US" dirty="0"/>
          </a:p>
        </p:txBody>
      </p:sp>
      <p:sp>
        <p:nvSpPr>
          <p:cNvPr id="4" name="Slide Number Placeholder 3"/>
          <p:cNvSpPr>
            <a:spLocks noGrp="1"/>
          </p:cNvSpPr>
          <p:nvPr>
            <p:ph type="sldNum" sz="quarter" idx="10"/>
          </p:nvPr>
        </p:nvSpPr>
        <p:spPr/>
        <p:txBody>
          <a:bodyPr/>
          <a:lstStyle/>
          <a:p>
            <a:fld id="{AEF2601E-7D22-46C1-A34E-FD82396EBEAF}" type="slidenum">
              <a:rPr lang="en-US" smtClean="0"/>
              <a:t>2</a:t>
            </a:fld>
            <a:endParaRPr lang="en-US"/>
          </a:p>
        </p:txBody>
      </p:sp>
    </p:spTree>
    <p:extLst>
      <p:ext uri="{BB962C8B-B14F-4D97-AF65-F5344CB8AC3E}">
        <p14:creationId xmlns:p14="http://schemas.microsoft.com/office/powerpoint/2010/main" val="2145788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other methods small businesses can opt for to improve</a:t>
            </a:r>
            <a:r>
              <a:rPr lang="en-US" baseline="0" dirty="0" smtClean="0"/>
              <a:t> their financial handling and monitoring. These include maintaining a cash reserve for unexpected shortfalls in financing. Expertise advice can also be a major solution when small businesses face risks in handling their finances. Technology can also help in improving financial handling for better monitoring of data as well as analysis. </a:t>
            </a:r>
            <a:endParaRPr lang="en-US" dirty="0"/>
          </a:p>
        </p:txBody>
      </p:sp>
      <p:sp>
        <p:nvSpPr>
          <p:cNvPr id="4" name="Slide Number Placeholder 3"/>
          <p:cNvSpPr>
            <a:spLocks noGrp="1"/>
          </p:cNvSpPr>
          <p:nvPr>
            <p:ph type="sldNum" sz="quarter" idx="10"/>
          </p:nvPr>
        </p:nvSpPr>
        <p:spPr/>
        <p:txBody>
          <a:bodyPr/>
          <a:lstStyle/>
          <a:p>
            <a:fld id="{AEF2601E-7D22-46C1-A34E-FD82396EBEAF}" type="slidenum">
              <a:rPr lang="en-US" smtClean="0"/>
              <a:t>11</a:t>
            </a:fld>
            <a:endParaRPr lang="en-US"/>
          </a:p>
        </p:txBody>
      </p:sp>
    </p:spTree>
    <p:extLst>
      <p:ext uri="{BB962C8B-B14F-4D97-AF65-F5344CB8AC3E}">
        <p14:creationId xmlns:p14="http://schemas.microsoft.com/office/powerpoint/2010/main" val="4164193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F2601E-7D22-46C1-A34E-FD82396EBEAF}" type="slidenum">
              <a:rPr lang="en-US" smtClean="0"/>
              <a:t>12</a:t>
            </a:fld>
            <a:endParaRPr lang="en-US"/>
          </a:p>
        </p:txBody>
      </p:sp>
    </p:spTree>
    <p:extLst>
      <p:ext uri="{BB962C8B-B14F-4D97-AF65-F5344CB8AC3E}">
        <p14:creationId xmlns:p14="http://schemas.microsoft.com/office/powerpoint/2010/main" val="2506728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Small</a:t>
            </a:r>
            <a:r>
              <a:rPr lang="en-US" baseline="0" dirty="0" smtClean="0"/>
              <a:t> businesses also face a variety of challenges when handling the available finances. There is a wide variety of aspects relating to money such as expenses, receipts or financial reporting. New enterprises may struggle as they get used to this day to day requirements. Other challenges may be related to </a:t>
            </a:r>
            <a:r>
              <a:rPr lang="en-US" sz="1200" baseline="0" dirty="0" smtClean="0">
                <a:latin typeface="18thCentury" pitchFamily="2" charset="0"/>
              </a:rPr>
              <a:t>e</a:t>
            </a:r>
            <a:r>
              <a:rPr lang="en-US" sz="1200" dirty="0" smtClean="0">
                <a:latin typeface="18thCentury" pitchFamily="2" charset="0"/>
              </a:rPr>
              <a:t>xpenses and taxations  which are difficult to predict making it challenging to prioritize in budgeting</a:t>
            </a:r>
            <a:r>
              <a:rPr lang="en-US" sz="1200" baseline="0" dirty="0" smtClean="0">
                <a:latin typeface="18thCentury" pitchFamily="2" charset="0"/>
              </a:rPr>
              <a:t> </a:t>
            </a:r>
            <a:r>
              <a:rPr lang="en-US" baseline="0" dirty="0" smtClean="0"/>
              <a:t>(</a:t>
            </a:r>
            <a:r>
              <a:rPr lang="en-US" dirty="0" err="1" smtClean="0"/>
              <a:t>Weinrauch</a:t>
            </a:r>
            <a:r>
              <a:rPr lang="en-US" dirty="0" smtClean="0"/>
              <a:t>, Mann,</a:t>
            </a:r>
            <a:r>
              <a:rPr lang="en-US" baseline="0" dirty="0" smtClean="0"/>
              <a:t> </a:t>
            </a:r>
            <a:r>
              <a:rPr lang="en-US" dirty="0" smtClean="0"/>
              <a:t>Robinson, &amp; Pharr, 2019).</a:t>
            </a:r>
            <a:endParaRPr lang="en-US" sz="1200" dirty="0" smtClean="0">
              <a:latin typeface="18thCentury" pitchFamily="2" charset="0"/>
            </a:endParaRPr>
          </a:p>
          <a:p>
            <a:r>
              <a:rPr lang="en-US" dirty="0" smtClean="0"/>
              <a:t> </a:t>
            </a:r>
          </a:p>
          <a:p>
            <a:endParaRPr lang="en-US" dirty="0"/>
          </a:p>
        </p:txBody>
      </p:sp>
      <p:sp>
        <p:nvSpPr>
          <p:cNvPr id="4" name="Slide Number Placeholder 3"/>
          <p:cNvSpPr>
            <a:spLocks noGrp="1"/>
          </p:cNvSpPr>
          <p:nvPr>
            <p:ph type="sldNum" sz="quarter" idx="10"/>
          </p:nvPr>
        </p:nvSpPr>
        <p:spPr/>
        <p:txBody>
          <a:bodyPr/>
          <a:lstStyle/>
          <a:p>
            <a:fld id="{AEF2601E-7D22-46C1-A34E-FD82396EBEAF}" type="slidenum">
              <a:rPr lang="en-US" smtClean="0"/>
              <a:t>3</a:t>
            </a:fld>
            <a:endParaRPr lang="en-US"/>
          </a:p>
        </p:txBody>
      </p:sp>
    </p:spTree>
    <p:extLst>
      <p:ext uri="{BB962C8B-B14F-4D97-AF65-F5344CB8AC3E}">
        <p14:creationId xmlns:p14="http://schemas.microsoft.com/office/powerpoint/2010/main" val="421669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dirty="0" smtClean="0"/>
              <a:t>Lack of enough funding is a major challenge for new businesses. </a:t>
            </a:r>
            <a:r>
              <a:rPr lang="en-US" sz="3200" dirty="0" smtClean="0"/>
              <a:t>The companies cannot compete effectively in the market due to lack of enough capital. Finding new investors is a major challenge for new enterprises due to lack of assurance in returns.  There is low Access to financial loans due to competition from established businesses</a:t>
            </a:r>
            <a:r>
              <a:rPr lang="en-US" sz="3200" baseline="0" dirty="0" smtClean="0"/>
              <a:t> (</a:t>
            </a:r>
            <a:r>
              <a:rPr lang="en-US" sz="3200" dirty="0" err="1" smtClean="0"/>
              <a:t>Weinrauch</a:t>
            </a:r>
            <a:r>
              <a:rPr lang="en-US" sz="3200" dirty="0" smtClean="0"/>
              <a:t>, Mann,</a:t>
            </a:r>
            <a:r>
              <a:rPr lang="en-US" sz="3200" baseline="0" dirty="0" smtClean="0"/>
              <a:t> </a:t>
            </a:r>
            <a:r>
              <a:rPr lang="en-US" sz="3200" dirty="0" smtClean="0"/>
              <a:t>Robinson, &amp; Pharr, 2019).</a:t>
            </a:r>
            <a:endParaRPr lang="en-US" sz="3200" dirty="0" smtClean="0">
              <a:latin typeface="18thCentury" pitchFamily="2" charset="0"/>
            </a:endParaRPr>
          </a:p>
          <a:p>
            <a:endParaRPr lang="en-US" sz="3200" dirty="0" smtClean="0"/>
          </a:p>
          <a:p>
            <a:endParaRPr lang="en-US" dirty="0"/>
          </a:p>
        </p:txBody>
      </p:sp>
      <p:sp>
        <p:nvSpPr>
          <p:cNvPr id="4" name="Slide Number Placeholder 3"/>
          <p:cNvSpPr>
            <a:spLocks noGrp="1"/>
          </p:cNvSpPr>
          <p:nvPr>
            <p:ph type="sldNum" sz="quarter" idx="10"/>
          </p:nvPr>
        </p:nvSpPr>
        <p:spPr/>
        <p:txBody>
          <a:bodyPr/>
          <a:lstStyle/>
          <a:p>
            <a:fld id="{AEF2601E-7D22-46C1-A34E-FD82396EBEAF}" type="slidenum">
              <a:rPr lang="en-US" smtClean="0"/>
              <a:t>4</a:t>
            </a:fld>
            <a:endParaRPr lang="en-US"/>
          </a:p>
        </p:txBody>
      </p:sp>
    </p:spTree>
    <p:extLst>
      <p:ext uri="{BB962C8B-B14F-4D97-AF65-F5344CB8AC3E}">
        <p14:creationId xmlns:p14="http://schemas.microsoft.com/office/powerpoint/2010/main" val="1284397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dirty="0" smtClean="0">
                <a:latin typeface="18thCentury" pitchFamily="2" charset="0"/>
              </a:rPr>
              <a:t>Cash flow liquidity can be improved through invoice factoring.</a:t>
            </a:r>
            <a:r>
              <a:rPr lang="en-US" sz="3600" baseline="0" dirty="0" smtClean="0">
                <a:latin typeface="18thCentury" pitchFamily="2" charset="0"/>
              </a:rPr>
              <a:t> </a:t>
            </a:r>
            <a:r>
              <a:rPr lang="en-US" sz="3200" dirty="0" smtClean="0">
                <a:latin typeface="18thCentury" pitchFamily="2" charset="0"/>
              </a:rPr>
              <a:t>Businesses provide a load n equivalent to the issued invoice for immediate payment.  </a:t>
            </a:r>
            <a:r>
              <a:rPr lang="en-US" sz="3600" dirty="0" smtClean="0">
                <a:latin typeface="18thCentury" pitchFamily="2" charset="0"/>
              </a:rPr>
              <a:t>Money management challenges can be overcome through professional help. Small businesses can find trusted lending partners who can easily acquire financial loans</a:t>
            </a:r>
            <a:r>
              <a:rPr lang="en-US" sz="3600" baseline="0" dirty="0" smtClean="0">
                <a:latin typeface="18thCentury" pitchFamily="2" charset="0"/>
              </a:rPr>
              <a:t> </a:t>
            </a:r>
            <a:r>
              <a:rPr lang="en-US" sz="3600" baseline="0" dirty="0" smtClean="0"/>
              <a:t>(</a:t>
            </a:r>
            <a:r>
              <a:rPr lang="en-US" sz="3600" dirty="0" err="1" smtClean="0"/>
              <a:t>Weinrauch</a:t>
            </a:r>
            <a:r>
              <a:rPr lang="en-US" sz="3600" dirty="0" smtClean="0"/>
              <a:t>, Mann,</a:t>
            </a:r>
            <a:r>
              <a:rPr lang="en-US" sz="3600" baseline="0" dirty="0" smtClean="0"/>
              <a:t> </a:t>
            </a:r>
            <a:r>
              <a:rPr lang="en-US" sz="3600" dirty="0" smtClean="0"/>
              <a:t>Robinson, &amp; Pharr, 2019).</a:t>
            </a:r>
            <a:endParaRPr lang="en-US" sz="3600" dirty="0" smtClean="0">
              <a:latin typeface="18thCentury" pitchFamily="2" charset="0"/>
            </a:endParaRPr>
          </a:p>
          <a:p>
            <a:endParaRPr lang="en-US" sz="3600" dirty="0" smtClean="0">
              <a:latin typeface="18thCentury" pitchFamily="2" charset="0"/>
            </a:endParaRPr>
          </a:p>
          <a:p>
            <a:endParaRPr lang="en-US" dirty="0"/>
          </a:p>
        </p:txBody>
      </p:sp>
      <p:sp>
        <p:nvSpPr>
          <p:cNvPr id="4" name="Slide Number Placeholder 3"/>
          <p:cNvSpPr>
            <a:spLocks noGrp="1"/>
          </p:cNvSpPr>
          <p:nvPr>
            <p:ph type="sldNum" sz="quarter" idx="10"/>
          </p:nvPr>
        </p:nvSpPr>
        <p:spPr/>
        <p:txBody>
          <a:bodyPr/>
          <a:lstStyle/>
          <a:p>
            <a:fld id="{AEF2601E-7D22-46C1-A34E-FD82396EBEAF}" type="slidenum">
              <a:rPr lang="en-US" smtClean="0"/>
              <a:t>5</a:t>
            </a:fld>
            <a:endParaRPr lang="en-US"/>
          </a:p>
        </p:txBody>
      </p:sp>
    </p:spTree>
    <p:extLst>
      <p:ext uri="{BB962C8B-B14F-4D97-AF65-F5344CB8AC3E}">
        <p14:creationId xmlns:p14="http://schemas.microsoft.com/office/powerpoint/2010/main" val="3069158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4800" dirty="0" smtClean="0">
                <a:latin typeface="18thCentury" pitchFamily="2" charset="0"/>
              </a:rPr>
              <a:t>Financing is important for profit creation.</a:t>
            </a:r>
            <a:r>
              <a:rPr lang="en-US" sz="4800" baseline="0" dirty="0" smtClean="0">
                <a:latin typeface="18thCentury" pitchFamily="2" charset="0"/>
              </a:rPr>
              <a:t> </a:t>
            </a:r>
            <a:r>
              <a:rPr lang="en-US" sz="4400" dirty="0" smtClean="0">
                <a:latin typeface="18thCentury" pitchFamily="2" charset="0"/>
              </a:rPr>
              <a:t> Finances are required in the form of capital investment to help in generation of revenue.</a:t>
            </a:r>
            <a:r>
              <a:rPr lang="en-US" sz="4400" baseline="0" dirty="0" smtClean="0">
                <a:latin typeface="18thCentury" pitchFamily="2" charset="0"/>
              </a:rPr>
              <a:t> </a:t>
            </a:r>
            <a:r>
              <a:rPr lang="en-US" sz="4400" dirty="0" smtClean="0">
                <a:latin typeface="18thCentury" pitchFamily="2" charset="0"/>
              </a:rPr>
              <a:t>Capital investment is required for daily operations which bring profits to the businesses. </a:t>
            </a:r>
          </a:p>
          <a:p>
            <a:endParaRPr lang="en-US" dirty="0"/>
          </a:p>
        </p:txBody>
      </p:sp>
      <p:sp>
        <p:nvSpPr>
          <p:cNvPr id="4" name="Slide Number Placeholder 3"/>
          <p:cNvSpPr>
            <a:spLocks noGrp="1"/>
          </p:cNvSpPr>
          <p:nvPr>
            <p:ph type="sldNum" sz="quarter" idx="10"/>
          </p:nvPr>
        </p:nvSpPr>
        <p:spPr/>
        <p:txBody>
          <a:bodyPr/>
          <a:lstStyle/>
          <a:p>
            <a:fld id="{AEF2601E-7D22-46C1-A34E-FD82396EBEAF}" type="slidenum">
              <a:rPr lang="en-US" smtClean="0"/>
              <a:t>6</a:t>
            </a:fld>
            <a:endParaRPr lang="en-US"/>
          </a:p>
        </p:txBody>
      </p:sp>
    </p:spTree>
    <p:extLst>
      <p:ext uri="{BB962C8B-B14F-4D97-AF65-F5344CB8AC3E}">
        <p14:creationId xmlns:p14="http://schemas.microsoft.com/office/powerpoint/2010/main" val="3811565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identification and exploration of new markets and products is a major financial requirements for businesses. </a:t>
            </a:r>
            <a:r>
              <a:rPr lang="en-US" sz="1200" dirty="0" smtClean="0">
                <a:latin typeface="18thCentury" pitchFamily="2" charset="0"/>
              </a:rPr>
              <a:t>Financing is required for product improvement to increase competitiveness in the market. Businesses need to identify and pursue new market opportunities by funding research and development. Financing is required in advertising the product to increase product sales. </a:t>
            </a:r>
          </a:p>
          <a:p>
            <a:endParaRPr lang="en-US" dirty="0"/>
          </a:p>
        </p:txBody>
      </p:sp>
      <p:sp>
        <p:nvSpPr>
          <p:cNvPr id="4" name="Slide Number Placeholder 3"/>
          <p:cNvSpPr>
            <a:spLocks noGrp="1"/>
          </p:cNvSpPr>
          <p:nvPr>
            <p:ph type="sldNum" sz="quarter" idx="10"/>
          </p:nvPr>
        </p:nvSpPr>
        <p:spPr/>
        <p:txBody>
          <a:bodyPr/>
          <a:lstStyle/>
          <a:p>
            <a:fld id="{AEF2601E-7D22-46C1-A34E-FD82396EBEAF}" type="slidenum">
              <a:rPr lang="en-US" smtClean="0"/>
              <a:t>7</a:t>
            </a:fld>
            <a:endParaRPr lang="en-US"/>
          </a:p>
        </p:txBody>
      </p:sp>
    </p:spTree>
    <p:extLst>
      <p:ext uri="{BB962C8B-B14F-4D97-AF65-F5344CB8AC3E}">
        <p14:creationId xmlns:p14="http://schemas.microsoft.com/office/powerpoint/2010/main" val="1536191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4800" dirty="0" smtClean="0">
                <a:latin typeface="18thCentury" pitchFamily="2" charset="0"/>
              </a:rPr>
              <a:t>Managing risks and expenses is also a major significance of financing to new</a:t>
            </a:r>
            <a:r>
              <a:rPr lang="en-US" sz="4800" baseline="0" dirty="0" smtClean="0">
                <a:latin typeface="18thCentury" pitchFamily="2" charset="0"/>
              </a:rPr>
              <a:t> business. </a:t>
            </a:r>
            <a:r>
              <a:rPr lang="en-US" sz="4400" dirty="0" smtClean="0">
                <a:latin typeface="18thCentury" pitchFamily="2" charset="0"/>
              </a:rPr>
              <a:t>Businesses require finances for inevitable daily costs such as employee remunerations, investor as well as energy costs.  Businesses also require financing for risks such as product failure or obtaining insurance cover</a:t>
            </a:r>
            <a:r>
              <a:rPr lang="en-US" sz="4400" baseline="0" dirty="0" smtClean="0">
                <a:latin typeface="18thCentury" pitchFamily="2" charset="0"/>
              </a:rPr>
              <a:t> (</a:t>
            </a:r>
            <a:r>
              <a:rPr lang="en-US" sz="4400" dirty="0" smtClean="0"/>
              <a:t>Cui, </a:t>
            </a:r>
            <a:r>
              <a:rPr lang="en-US" sz="4400" dirty="0" err="1" smtClean="0"/>
              <a:t>Hastak</a:t>
            </a:r>
            <a:r>
              <a:rPr lang="en-US" sz="4400" dirty="0" smtClean="0"/>
              <a:t>, &amp; </a:t>
            </a:r>
            <a:r>
              <a:rPr lang="en-US" sz="4400" dirty="0" err="1" smtClean="0"/>
              <a:t>Halpin</a:t>
            </a:r>
            <a:r>
              <a:rPr lang="en-US" sz="4400" dirty="0" smtClean="0"/>
              <a:t>, 2017). </a:t>
            </a:r>
            <a:endParaRPr lang="en-US" sz="4400" dirty="0" smtClean="0">
              <a:latin typeface="18thCentury" pitchFamily="2" charset="0"/>
            </a:endParaRPr>
          </a:p>
        </p:txBody>
      </p:sp>
      <p:sp>
        <p:nvSpPr>
          <p:cNvPr id="4" name="Slide Number Placeholder 3"/>
          <p:cNvSpPr>
            <a:spLocks noGrp="1"/>
          </p:cNvSpPr>
          <p:nvPr>
            <p:ph type="sldNum" sz="quarter" idx="10"/>
          </p:nvPr>
        </p:nvSpPr>
        <p:spPr/>
        <p:txBody>
          <a:bodyPr/>
          <a:lstStyle/>
          <a:p>
            <a:fld id="{AEF2601E-7D22-46C1-A34E-FD82396EBEAF}" type="slidenum">
              <a:rPr lang="en-US" smtClean="0"/>
              <a:t>8</a:t>
            </a:fld>
            <a:endParaRPr lang="en-US"/>
          </a:p>
        </p:txBody>
      </p:sp>
    </p:spTree>
    <p:extLst>
      <p:ext uri="{BB962C8B-B14F-4D97-AF65-F5344CB8AC3E}">
        <p14:creationId xmlns:p14="http://schemas.microsoft.com/office/powerpoint/2010/main" val="2529813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One of the best practices of</a:t>
            </a:r>
            <a:r>
              <a:rPr lang="en-US" baseline="0" dirty="0" smtClean="0"/>
              <a:t> handling cash flow includes close monitoring of cash-flow management in the new business. This includes </a:t>
            </a:r>
            <a:r>
              <a:rPr lang="en-US" sz="4400" dirty="0" smtClean="0">
                <a:latin typeface="18thCentury" pitchFamily="2" charset="0"/>
              </a:rPr>
              <a:t>Monitoring all expenses against the business profits.</a:t>
            </a:r>
            <a:r>
              <a:rPr lang="en-US" sz="4400" baseline="0" dirty="0" smtClean="0">
                <a:latin typeface="18thCentury" pitchFamily="2" charset="0"/>
              </a:rPr>
              <a:t> </a:t>
            </a:r>
            <a:r>
              <a:rPr lang="en-US" sz="4400" dirty="0" smtClean="0">
                <a:latin typeface="18thCentury" pitchFamily="2" charset="0"/>
              </a:rPr>
              <a:t>Monitoring the break-even point to set financial benchmarks. Proper record keeping for financial monitoring .</a:t>
            </a:r>
          </a:p>
          <a:p>
            <a:endParaRPr lang="en-US" dirty="0"/>
          </a:p>
        </p:txBody>
      </p:sp>
      <p:sp>
        <p:nvSpPr>
          <p:cNvPr id="4" name="Slide Number Placeholder 3"/>
          <p:cNvSpPr>
            <a:spLocks noGrp="1"/>
          </p:cNvSpPr>
          <p:nvPr>
            <p:ph type="sldNum" sz="quarter" idx="10"/>
          </p:nvPr>
        </p:nvSpPr>
        <p:spPr/>
        <p:txBody>
          <a:bodyPr/>
          <a:lstStyle/>
          <a:p>
            <a:fld id="{AEF2601E-7D22-46C1-A34E-FD82396EBEAF}" type="slidenum">
              <a:rPr lang="en-US" smtClean="0"/>
              <a:t>9</a:t>
            </a:fld>
            <a:endParaRPr lang="en-US"/>
          </a:p>
        </p:txBody>
      </p:sp>
    </p:spTree>
    <p:extLst>
      <p:ext uri="{BB962C8B-B14F-4D97-AF65-F5344CB8AC3E}">
        <p14:creationId xmlns:p14="http://schemas.microsoft.com/office/powerpoint/2010/main" val="809626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best</a:t>
            </a:r>
            <a:r>
              <a:rPr lang="en-US" baseline="0" dirty="0" smtClean="0"/>
              <a:t> practices of handling cash flow also include managing the available funds better. This can be done through expenditure on essentials alone to reduce operational costs. All the expenses of the business as well as taxations should also be well monitored. Collecting receivables immediately can help in increasing available capital as well as reducing possibility of bad debts. </a:t>
            </a:r>
            <a:endParaRPr lang="en-US" dirty="0"/>
          </a:p>
        </p:txBody>
      </p:sp>
      <p:sp>
        <p:nvSpPr>
          <p:cNvPr id="4" name="Slide Number Placeholder 3"/>
          <p:cNvSpPr>
            <a:spLocks noGrp="1"/>
          </p:cNvSpPr>
          <p:nvPr>
            <p:ph type="sldNum" sz="quarter" idx="10"/>
          </p:nvPr>
        </p:nvSpPr>
        <p:spPr/>
        <p:txBody>
          <a:bodyPr/>
          <a:lstStyle/>
          <a:p>
            <a:fld id="{AEF2601E-7D22-46C1-A34E-FD82396EBEAF}" type="slidenum">
              <a:rPr lang="en-US" smtClean="0"/>
              <a:t>10</a:t>
            </a:fld>
            <a:endParaRPr lang="en-US"/>
          </a:p>
        </p:txBody>
      </p:sp>
    </p:spTree>
    <p:extLst>
      <p:ext uri="{BB962C8B-B14F-4D97-AF65-F5344CB8AC3E}">
        <p14:creationId xmlns:p14="http://schemas.microsoft.com/office/powerpoint/2010/main" val="12071270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7AD9D20D-91FA-46D5-940F-37671DE0153C}" type="datetimeFigureOut">
              <a:rPr lang="en-US" smtClean="0"/>
              <a:t>6/29/2021</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331923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AD9D20D-91FA-46D5-940F-37671DE0153C}" type="datetimeFigureOut">
              <a:rPr lang="en-US" smtClean="0"/>
              <a:t>6/29/2021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150311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7AD9D20D-91FA-46D5-940F-37671DE0153C}"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609121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7AD9D20D-91FA-46D5-940F-37671DE0153C}"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2513184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AD9D20D-91FA-46D5-940F-37671DE0153C}"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770669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AD9D20D-91FA-46D5-940F-37671DE0153C}" type="datetimeFigureOut">
              <a:rPr lang="en-US" smtClean="0"/>
              <a:t>6/29/2021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248195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AD9D20D-91FA-46D5-940F-37671DE0153C}" type="datetimeFigureOut">
              <a:rPr lang="en-US" smtClean="0"/>
              <a:t>6/29/2021</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539638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7AD9D20D-91FA-46D5-940F-37671DE0153C}"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739564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7AD9D20D-91FA-46D5-940F-37671DE0153C}"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479442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D9D20D-91FA-46D5-940F-37671DE0153C}"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3294659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AD9D20D-91FA-46D5-940F-37671DE0153C}"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638821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AD9D20D-91FA-46D5-940F-37671DE0153C}" type="datetimeFigureOut">
              <a:rPr lang="en-US" smtClean="0"/>
              <a:t>6/29/2021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921741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AD9D20D-91FA-46D5-940F-37671DE0153C}" type="datetimeFigureOut">
              <a:rPr lang="en-US" smtClean="0"/>
              <a:t>6/29/2021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117931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D9D20D-91FA-46D5-940F-37671DE0153C}" type="datetimeFigureOut">
              <a:rPr lang="en-US" smtClean="0"/>
              <a:t>6/29/2021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4284778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9D20D-91FA-46D5-940F-37671DE0153C}" type="datetimeFigureOut">
              <a:rPr lang="en-US" smtClean="0"/>
              <a:t>6/29/2021</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160226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AD9D20D-91FA-46D5-940F-37671DE0153C}" type="datetimeFigureOut">
              <a:rPr lang="en-US" smtClean="0"/>
              <a:t>6/29/2021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2935853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AD9D20D-91FA-46D5-940F-37671DE0153C}" type="datetimeFigureOut">
              <a:rPr lang="en-US" smtClean="0"/>
              <a:t>6/29/2021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E15336F-D28B-435E-AC73-5B315E3D6CB3}" type="slidenum">
              <a:rPr lang="en-US" smtClean="0"/>
              <a:t>‹#›</a:t>
            </a:fld>
            <a:endParaRPr lang="en-US"/>
          </a:p>
        </p:txBody>
      </p:sp>
    </p:spTree>
    <p:extLst>
      <p:ext uri="{BB962C8B-B14F-4D97-AF65-F5344CB8AC3E}">
        <p14:creationId xmlns:p14="http://schemas.microsoft.com/office/powerpoint/2010/main" val="2108242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7AD9D20D-91FA-46D5-940F-37671DE0153C}" type="datetimeFigureOut">
              <a:rPr lang="en-US" smtClean="0"/>
              <a:t>6/29/2021</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E15336F-D28B-435E-AC73-5B315E3D6CB3}" type="slidenum">
              <a:rPr lang="en-US" smtClean="0"/>
              <a:t>‹#›</a:t>
            </a:fld>
            <a:endParaRPr lang="en-US"/>
          </a:p>
        </p:txBody>
      </p:sp>
    </p:spTree>
    <p:extLst>
      <p:ext uri="{BB962C8B-B14F-4D97-AF65-F5344CB8AC3E}">
        <p14:creationId xmlns:p14="http://schemas.microsoft.com/office/powerpoint/2010/main" val="32309418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endParaRPr lang="en-US" b="1" dirty="0"/>
          </a:p>
        </p:txBody>
      </p:sp>
      <p:sp>
        <p:nvSpPr>
          <p:cNvPr id="5" name="Content Placeholder 4"/>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r>
              <a:rPr lang="en-US" dirty="0" smtClean="0">
                <a:latin typeface="18thCentury" pitchFamily="2" charset="0"/>
              </a:rPr>
              <a:t>Name </a:t>
            </a:r>
          </a:p>
          <a:p>
            <a:pPr marL="0" indent="0" algn="ctr">
              <a:buNone/>
            </a:pPr>
            <a:r>
              <a:rPr lang="en-US" dirty="0" smtClean="0">
                <a:latin typeface="18thCentury" pitchFamily="2" charset="0"/>
              </a:rPr>
              <a:t>Institution </a:t>
            </a:r>
          </a:p>
          <a:p>
            <a:pPr marL="0" indent="0" algn="ctr">
              <a:buNone/>
            </a:pPr>
            <a:r>
              <a:rPr lang="en-US" dirty="0" smtClean="0">
                <a:latin typeface="18thCentury" pitchFamily="2" charset="0"/>
              </a:rPr>
              <a:t>Course </a:t>
            </a:r>
          </a:p>
          <a:p>
            <a:pPr marL="0" indent="0" algn="ctr">
              <a:buNone/>
            </a:pPr>
            <a:r>
              <a:rPr lang="en-US" dirty="0" smtClean="0">
                <a:latin typeface="18thCentury" pitchFamily="2" charset="0"/>
              </a:rPr>
              <a:t>Instructor </a:t>
            </a:r>
          </a:p>
          <a:p>
            <a:pPr marL="0" indent="0" algn="ctr">
              <a:buNone/>
            </a:pPr>
            <a:r>
              <a:rPr lang="en-US" dirty="0" smtClean="0">
                <a:latin typeface="18thCentury" pitchFamily="2" charset="0"/>
              </a:rPr>
              <a:t>Date </a:t>
            </a:r>
            <a:endParaRPr lang="en-US" dirty="0">
              <a:latin typeface="18thCentury" pitchFamily="2" charset="0"/>
            </a:endParaRPr>
          </a:p>
        </p:txBody>
      </p:sp>
    </p:spTree>
    <p:extLst>
      <p:ext uri="{BB962C8B-B14F-4D97-AF65-F5344CB8AC3E}">
        <p14:creationId xmlns:p14="http://schemas.microsoft.com/office/powerpoint/2010/main" val="42590009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18thCentury" pitchFamily="2" charset="0"/>
              </a:rPr>
              <a:t>Best practices of handling cash flow </a:t>
            </a:r>
            <a:r>
              <a:rPr lang="en-US" b="1" dirty="0" smtClean="0">
                <a:latin typeface="18thCentury" pitchFamily="2" charset="0"/>
              </a:rPr>
              <a:t>. cont.</a:t>
            </a:r>
            <a:endParaRPr lang="en-US" dirty="0"/>
          </a:p>
        </p:txBody>
      </p:sp>
      <p:sp>
        <p:nvSpPr>
          <p:cNvPr id="3" name="Content Placeholder 2"/>
          <p:cNvSpPr>
            <a:spLocks noGrp="1"/>
          </p:cNvSpPr>
          <p:nvPr>
            <p:ph idx="1"/>
          </p:nvPr>
        </p:nvSpPr>
        <p:spPr/>
        <p:txBody>
          <a:bodyPr>
            <a:normAutofit fontScale="85000" lnSpcReduction="10000"/>
          </a:bodyPr>
          <a:lstStyle/>
          <a:p>
            <a:r>
              <a:rPr lang="en-US" sz="4800" dirty="0" smtClean="0">
                <a:latin typeface="18thCentury" pitchFamily="2" charset="0"/>
              </a:rPr>
              <a:t>Better management of funds </a:t>
            </a:r>
          </a:p>
          <a:p>
            <a:pPr lvl="1"/>
            <a:r>
              <a:rPr lang="en-US" sz="4400" dirty="0" smtClean="0">
                <a:latin typeface="18thCentury" pitchFamily="2" charset="0"/>
              </a:rPr>
              <a:t>Spending the available funds on the essentials. </a:t>
            </a:r>
          </a:p>
          <a:p>
            <a:pPr lvl="1"/>
            <a:r>
              <a:rPr lang="en-US" sz="4400" dirty="0" smtClean="0">
                <a:latin typeface="18thCentury" pitchFamily="2" charset="0"/>
              </a:rPr>
              <a:t>Keeping track of all business expenditures and taxations</a:t>
            </a:r>
          </a:p>
          <a:p>
            <a:pPr lvl="1"/>
            <a:r>
              <a:rPr lang="en-US" sz="4400" dirty="0" smtClean="0">
                <a:latin typeface="18thCentury" pitchFamily="2" charset="0"/>
              </a:rPr>
              <a:t>Immediate collection of receivables. </a:t>
            </a:r>
          </a:p>
          <a:p>
            <a:pPr lvl="1"/>
            <a:endParaRPr lang="en-US" sz="4400" dirty="0">
              <a:latin typeface="18thCentury" pitchFamily="2" charset="0"/>
            </a:endParaRPr>
          </a:p>
        </p:txBody>
      </p:sp>
    </p:spTree>
    <p:extLst>
      <p:ext uri="{BB962C8B-B14F-4D97-AF65-F5344CB8AC3E}">
        <p14:creationId xmlns:p14="http://schemas.microsoft.com/office/powerpoint/2010/main" val="31417118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18thCentury" pitchFamily="2" charset="0"/>
              </a:rPr>
              <a:t> </a:t>
            </a:r>
            <a:r>
              <a:rPr lang="en-US" b="1" dirty="0">
                <a:latin typeface="18thCentury" pitchFamily="2" charset="0"/>
              </a:rPr>
              <a:t>C</a:t>
            </a:r>
            <a:r>
              <a:rPr lang="en-US" b="1" dirty="0" smtClean="0">
                <a:latin typeface="18thCentury" pitchFamily="2" charset="0"/>
              </a:rPr>
              <a:t>onclusion </a:t>
            </a:r>
            <a:endParaRPr lang="en-US" b="1" dirty="0">
              <a:latin typeface="18thCentury" pitchFamily="2" charset="0"/>
            </a:endParaRPr>
          </a:p>
        </p:txBody>
      </p:sp>
      <p:sp>
        <p:nvSpPr>
          <p:cNvPr id="3" name="Content Placeholder 2"/>
          <p:cNvSpPr>
            <a:spLocks noGrp="1"/>
          </p:cNvSpPr>
          <p:nvPr>
            <p:ph idx="1"/>
          </p:nvPr>
        </p:nvSpPr>
        <p:spPr/>
        <p:txBody>
          <a:bodyPr>
            <a:normAutofit fontScale="85000" lnSpcReduction="20000"/>
          </a:bodyPr>
          <a:lstStyle/>
          <a:p>
            <a:r>
              <a:rPr lang="en-US" sz="4800" dirty="0" smtClean="0">
                <a:latin typeface="18thCentury" pitchFamily="2" charset="0"/>
              </a:rPr>
              <a:t>Other methods of improving cash flow handling include;</a:t>
            </a:r>
          </a:p>
          <a:p>
            <a:pPr lvl="1"/>
            <a:r>
              <a:rPr lang="en-US" sz="4400" dirty="0" smtClean="0">
                <a:latin typeface="18thCentury" pitchFamily="2" charset="0"/>
              </a:rPr>
              <a:t>Maintaining a cash reserve </a:t>
            </a:r>
          </a:p>
          <a:p>
            <a:pPr lvl="1"/>
            <a:r>
              <a:rPr lang="en-US" sz="4400" dirty="0" smtClean="0">
                <a:latin typeface="18thCentury" pitchFamily="2" charset="0"/>
              </a:rPr>
              <a:t>Use of expertise services to improve cash flow </a:t>
            </a:r>
          </a:p>
          <a:p>
            <a:pPr lvl="1"/>
            <a:r>
              <a:rPr lang="en-US" sz="4400" dirty="0" smtClean="0">
                <a:latin typeface="18thCentury" pitchFamily="2" charset="0"/>
              </a:rPr>
              <a:t>Use of available technology to maximize handling efficiency </a:t>
            </a:r>
            <a:r>
              <a:rPr lang="en-US" sz="4400" dirty="0">
                <a:latin typeface="18thCentury" pitchFamily="2" charset="0"/>
              </a:rPr>
              <a:t>(Cui, </a:t>
            </a:r>
            <a:r>
              <a:rPr lang="en-US" sz="4400" dirty="0" err="1">
                <a:latin typeface="18thCentury" pitchFamily="2" charset="0"/>
              </a:rPr>
              <a:t>Hastak</a:t>
            </a:r>
            <a:r>
              <a:rPr lang="en-US" sz="4400" dirty="0">
                <a:latin typeface="18thCentury" pitchFamily="2" charset="0"/>
              </a:rPr>
              <a:t>, &amp; </a:t>
            </a:r>
            <a:r>
              <a:rPr lang="en-US" sz="4400" dirty="0" err="1">
                <a:latin typeface="18thCentury" pitchFamily="2" charset="0"/>
              </a:rPr>
              <a:t>Halpin</a:t>
            </a:r>
            <a:r>
              <a:rPr lang="en-US" sz="4400" dirty="0">
                <a:latin typeface="18thCentury" pitchFamily="2" charset="0"/>
              </a:rPr>
              <a:t>, 2017). </a:t>
            </a:r>
            <a:endParaRPr lang="en-US" sz="4400" dirty="0" smtClean="0">
              <a:latin typeface="18thCentury" pitchFamily="2" charset="0"/>
            </a:endParaRPr>
          </a:p>
        </p:txBody>
      </p:sp>
    </p:spTree>
    <p:extLst>
      <p:ext uri="{BB962C8B-B14F-4D97-AF65-F5344CB8AC3E}">
        <p14:creationId xmlns:p14="http://schemas.microsoft.com/office/powerpoint/2010/main" val="28185634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7"/>
            <a:ext cx="8761413" cy="1087361"/>
          </a:xfrm>
        </p:spPr>
        <p:txBody>
          <a:bodyPr/>
          <a:lstStyle/>
          <a:p>
            <a:pPr algn="ctr"/>
            <a:r>
              <a:rPr lang="en-US" sz="4400" b="1" dirty="0" smtClean="0"/>
              <a:t>References </a:t>
            </a:r>
            <a:endParaRPr lang="en-US" sz="4400" b="1" dirty="0"/>
          </a:p>
        </p:txBody>
      </p:sp>
      <p:sp>
        <p:nvSpPr>
          <p:cNvPr id="3" name="Content Placeholder 2"/>
          <p:cNvSpPr>
            <a:spLocks noGrp="1"/>
          </p:cNvSpPr>
          <p:nvPr>
            <p:ph idx="1"/>
          </p:nvPr>
        </p:nvSpPr>
        <p:spPr>
          <a:xfrm>
            <a:off x="1154954" y="2293257"/>
            <a:ext cx="8825659" cy="3726543"/>
          </a:xfrm>
        </p:spPr>
        <p:txBody>
          <a:bodyPr>
            <a:normAutofit/>
          </a:bodyPr>
          <a:lstStyle/>
          <a:p>
            <a:r>
              <a:rPr lang="en-US" sz="3200" dirty="0" err="1">
                <a:latin typeface="18thCentury" pitchFamily="2" charset="0"/>
              </a:rPr>
              <a:t>Weinrauch</a:t>
            </a:r>
            <a:r>
              <a:rPr lang="en-US" sz="3200" dirty="0">
                <a:latin typeface="18thCentury" pitchFamily="2" charset="0"/>
              </a:rPr>
              <a:t>, J. D., Mann, O. K., Robinson, P. A., &amp; Pharr, J. </a:t>
            </a:r>
            <a:r>
              <a:rPr lang="en-US" sz="3200" dirty="0" smtClean="0">
                <a:latin typeface="18thCentury" pitchFamily="2" charset="0"/>
              </a:rPr>
              <a:t>(2019). </a:t>
            </a:r>
            <a:r>
              <a:rPr lang="en-US" sz="3200" dirty="0">
                <a:latin typeface="18thCentury" pitchFamily="2" charset="0"/>
              </a:rPr>
              <a:t>Dealing with limited financial resources: A marketing challenge for small business. </a:t>
            </a:r>
            <a:r>
              <a:rPr lang="en-US" sz="3200" i="1" dirty="0">
                <a:latin typeface="18thCentury" pitchFamily="2" charset="0"/>
              </a:rPr>
              <a:t>Journal of Small Business Management</a:t>
            </a:r>
            <a:r>
              <a:rPr lang="en-US" sz="3200" dirty="0">
                <a:latin typeface="18thCentury" pitchFamily="2" charset="0"/>
              </a:rPr>
              <a:t>, </a:t>
            </a:r>
            <a:r>
              <a:rPr lang="en-US" sz="3200" i="1" dirty="0">
                <a:latin typeface="18thCentury" pitchFamily="2" charset="0"/>
              </a:rPr>
              <a:t>29</a:t>
            </a:r>
            <a:r>
              <a:rPr lang="en-US" sz="3200" dirty="0">
                <a:latin typeface="18thCentury" pitchFamily="2" charset="0"/>
              </a:rPr>
              <a:t>(4), 44</a:t>
            </a:r>
            <a:r>
              <a:rPr lang="en-US" sz="3200" dirty="0" smtClean="0">
                <a:latin typeface="18thCentury" pitchFamily="2" charset="0"/>
              </a:rPr>
              <a:t>.</a:t>
            </a:r>
          </a:p>
          <a:p>
            <a:r>
              <a:rPr lang="en-US" sz="3200" dirty="0">
                <a:latin typeface="18thCentury" pitchFamily="2" charset="0"/>
              </a:rPr>
              <a:t>Cui, Q., </a:t>
            </a:r>
            <a:r>
              <a:rPr lang="en-US" sz="3200" dirty="0" err="1">
                <a:latin typeface="18thCentury" pitchFamily="2" charset="0"/>
              </a:rPr>
              <a:t>Hastak</a:t>
            </a:r>
            <a:r>
              <a:rPr lang="en-US" sz="3200" dirty="0">
                <a:latin typeface="18thCentury" pitchFamily="2" charset="0"/>
              </a:rPr>
              <a:t>, M., &amp; </a:t>
            </a:r>
            <a:r>
              <a:rPr lang="en-US" sz="3200" dirty="0" err="1">
                <a:latin typeface="18thCentury" pitchFamily="2" charset="0"/>
              </a:rPr>
              <a:t>Halpin</a:t>
            </a:r>
            <a:r>
              <a:rPr lang="en-US" sz="3200" dirty="0">
                <a:latin typeface="18thCentury" pitchFamily="2" charset="0"/>
              </a:rPr>
              <a:t>, D. (</a:t>
            </a:r>
            <a:r>
              <a:rPr lang="en-US" sz="3200" dirty="0" smtClean="0">
                <a:latin typeface="18thCentury" pitchFamily="2" charset="0"/>
              </a:rPr>
              <a:t>2017). </a:t>
            </a:r>
            <a:r>
              <a:rPr lang="en-US" sz="3200" dirty="0">
                <a:latin typeface="18thCentury" pitchFamily="2" charset="0"/>
              </a:rPr>
              <a:t>Systems analysis of project cash flow management strategies. </a:t>
            </a:r>
            <a:r>
              <a:rPr lang="en-US" sz="3200" i="1" dirty="0">
                <a:latin typeface="18thCentury" pitchFamily="2" charset="0"/>
              </a:rPr>
              <a:t>Construction Management and Economics</a:t>
            </a:r>
            <a:r>
              <a:rPr lang="en-US" sz="3200" dirty="0">
                <a:latin typeface="18thCentury" pitchFamily="2" charset="0"/>
              </a:rPr>
              <a:t>, </a:t>
            </a:r>
            <a:r>
              <a:rPr lang="en-US" sz="3200" i="1" dirty="0">
                <a:latin typeface="18thCentury" pitchFamily="2" charset="0"/>
              </a:rPr>
              <a:t>28</a:t>
            </a:r>
            <a:r>
              <a:rPr lang="en-US" sz="3200" dirty="0">
                <a:latin typeface="18thCentury" pitchFamily="2" charset="0"/>
              </a:rPr>
              <a:t>(4), 361-376.</a:t>
            </a:r>
            <a:endParaRPr lang="en-US" sz="3200" dirty="0">
              <a:latin typeface="18thCentury" pitchFamily="2" charset="0"/>
            </a:endParaRPr>
          </a:p>
        </p:txBody>
      </p:sp>
    </p:spTree>
    <p:extLst>
      <p:ext uri="{BB962C8B-B14F-4D97-AF65-F5344CB8AC3E}">
        <p14:creationId xmlns:p14="http://schemas.microsoft.com/office/powerpoint/2010/main" val="4007160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Financial challenges </a:t>
            </a:r>
            <a:endParaRPr lang="en-US" b="1" dirty="0"/>
          </a:p>
        </p:txBody>
      </p:sp>
      <p:sp>
        <p:nvSpPr>
          <p:cNvPr id="3" name="Content Placeholder 2"/>
          <p:cNvSpPr>
            <a:spLocks noGrp="1"/>
          </p:cNvSpPr>
          <p:nvPr>
            <p:ph idx="1"/>
          </p:nvPr>
        </p:nvSpPr>
        <p:spPr/>
        <p:txBody>
          <a:bodyPr>
            <a:normAutofit fontScale="77500" lnSpcReduction="20000"/>
          </a:bodyPr>
          <a:lstStyle/>
          <a:p>
            <a:r>
              <a:rPr lang="en-US" sz="5400" b="1" dirty="0" smtClean="0">
                <a:latin typeface="18thCentury" pitchFamily="2" charset="0"/>
              </a:rPr>
              <a:t>Positive cash flow challenges </a:t>
            </a:r>
          </a:p>
          <a:p>
            <a:pPr lvl="1"/>
            <a:r>
              <a:rPr lang="en-US" sz="4800" dirty="0" smtClean="0">
                <a:latin typeface="18thCentury" pitchFamily="2" charset="0"/>
              </a:rPr>
              <a:t>Poor profitability in the first days of operations. </a:t>
            </a:r>
          </a:p>
          <a:p>
            <a:pPr lvl="1"/>
            <a:r>
              <a:rPr lang="en-US" sz="4800" dirty="0" smtClean="0">
                <a:latin typeface="18thCentury" pitchFamily="2" charset="0"/>
              </a:rPr>
              <a:t>Unease in receiving money from debtors. </a:t>
            </a:r>
          </a:p>
          <a:p>
            <a:pPr lvl="1"/>
            <a:r>
              <a:rPr lang="en-US" sz="4800" dirty="0" smtClean="0">
                <a:latin typeface="18thCentury" pitchFamily="2" charset="0"/>
              </a:rPr>
              <a:t>Low liquidity of cash making it hard to strategize. </a:t>
            </a:r>
            <a:endParaRPr lang="en-US" sz="4800" dirty="0">
              <a:latin typeface="18thCentury" pitchFamily="2" charset="0"/>
            </a:endParaRPr>
          </a:p>
        </p:txBody>
      </p:sp>
    </p:spTree>
    <p:extLst>
      <p:ext uri="{BB962C8B-B14F-4D97-AF65-F5344CB8AC3E}">
        <p14:creationId xmlns:p14="http://schemas.microsoft.com/office/powerpoint/2010/main" val="5787245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800" b="1" dirty="0" smtClean="0">
                <a:latin typeface="18thCentury" pitchFamily="2" charset="0"/>
              </a:rPr>
              <a:t>Money management challenge </a:t>
            </a:r>
            <a:endParaRPr lang="en-US" sz="4800" b="1" dirty="0">
              <a:latin typeface="18thCentury" pitchFamily="2" charset="0"/>
            </a:endParaRPr>
          </a:p>
        </p:txBody>
      </p:sp>
      <p:sp>
        <p:nvSpPr>
          <p:cNvPr id="3" name="Content Placeholder 2"/>
          <p:cNvSpPr>
            <a:spLocks noGrp="1"/>
          </p:cNvSpPr>
          <p:nvPr>
            <p:ph idx="1"/>
          </p:nvPr>
        </p:nvSpPr>
        <p:spPr>
          <a:xfrm>
            <a:off x="838200" y="2008505"/>
            <a:ext cx="10515600" cy="4351338"/>
          </a:xfrm>
        </p:spPr>
        <p:txBody>
          <a:bodyPr>
            <a:normAutofit/>
          </a:bodyPr>
          <a:lstStyle/>
          <a:p>
            <a:r>
              <a:rPr lang="en-US" sz="4800" dirty="0" smtClean="0">
                <a:latin typeface="18thCentury" pitchFamily="2" charset="0"/>
              </a:rPr>
              <a:t>Managing day to day operations is challenge for most new businesses. </a:t>
            </a:r>
          </a:p>
          <a:p>
            <a:r>
              <a:rPr lang="en-US" sz="4800" dirty="0" smtClean="0">
                <a:latin typeface="18thCentury" pitchFamily="2" charset="0"/>
              </a:rPr>
              <a:t>Expenses and taxations are difficult to predict making it challenging to prioritize in budgeting. </a:t>
            </a:r>
          </a:p>
        </p:txBody>
      </p:sp>
    </p:spTree>
    <p:extLst>
      <p:ext uri="{BB962C8B-B14F-4D97-AF65-F5344CB8AC3E}">
        <p14:creationId xmlns:p14="http://schemas.microsoft.com/office/powerpoint/2010/main" val="3666624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18thCentury" pitchFamily="2" charset="0"/>
              </a:rPr>
              <a:t> Financial challenges cont.’ </a:t>
            </a:r>
            <a:endParaRPr lang="en-US" b="1" dirty="0">
              <a:latin typeface="18thCentury" pitchFamily="2" charset="0"/>
            </a:endParaRPr>
          </a:p>
        </p:txBody>
      </p:sp>
      <p:sp>
        <p:nvSpPr>
          <p:cNvPr id="3" name="Content Placeholder 2"/>
          <p:cNvSpPr>
            <a:spLocks noGrp="1"/>
          </p:cNvSpPr>
          <p:nvPr>
            <p:ph idx="1"/>
          </p:nvPr>
        </p:nvSpPr>
        <p:spPr/>
        <p:txBody>
          <a:bodyPr>
            <a:normAutofit fontScale="77500" lnSpcReduction="20000"/>
          </a:bodyPr>
          <a:lstStyle/>
          <a:p>
            <a:r>
              <a:rPr lang="en-US" sz="4000" dirty="0" smtClean="0">
                <a:latin typeface="18thCentury" pitchFamily="2" charset="0"/>
              </a:rPr>
              <a:t>Lack of enough funding is a major challenge for new businesses</a:t>
            </a:r>
          </a:p>
          <a:p>
            <a:pPr lvl="1"/>
            <a:r>
              <a:rPr lang="en-US" sz="3600" dirty="0" smtClean="0">
                <a:latin typeface="18thCentury" pitchFamily="2" charset="0"/>
              </a:rPr>
              <a:t>The companies cannot compete effectively in the market due to lack of enough capital. </a:t>
            </a:r>
          </a:p>
          <a:p>
            <a:pPr lvl="1"/>
            <a:r>
              <a:rPr lang="en-US" sz="3600" dirty="0" smtClean="0">
                <a:latin typeface="18thCentury" pitchFamily="2" charset="0"/>
              </a:rPr>
              <a:t>Finding new investors is a major challenge for new enterprises due to lack of assurance in returns. </a:t>
            </a:r>
          </a:p>
          <a:p>
            <a:pPr lvl="1"/>
            <a:r>
              <a:rPr lang="en-US" sz="3600" dirty="0" smtClean="0">
                <a:latin typeface="18thCentury" pitchFamily="2" charset="0"/>
              </a:rPr>
              <a:t> There is low Access to financial loans due to competition from established businesses. </a:t>
            </a:r>
            <a:endParaRPr lang="en-US" sz="3600" dirty="0">
              <a:latin typeface="18thCentury" pitchFamily="2" charset="0"/>
            </a:endParaRPr>
          </a:p>
        </p:txBody>
      </p:sp>
    </p:spTree>
    <p:extLst>
      <p:ext uri="{BB962C8B-B14F-4D97-AF65-F5344CB8AC3E}">
        <p14:creationId xmlns:p14="http://schemas.microsoft.com/office/powerpoint/2010/main" val="710941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5400" b="1" dirty="0" smtClean="0">
                <a:latin typeface="18thCentury" pitchFamily="2" charset="0"/>
              </a:rPr>
              <a:t> </a:t>
            </a:r>
            <a:r>
              <a:rPr lang="en-US" sz="5400" b="1" dirty="0">
                <a:latin typeface="18thCentury" pitchFamily="2" charset="0"/>
              </a:rPr>
              <a:t>P</a:t>
            </a:r>
            <a:r>
              <a:rPr lang="en-US" sz="5400" b="1" dirty="0" smtClean="0">
                <a:latin typeface="18thCentury" pitchFamily="2" charset="0"/>
              </a:rPr>
              <a:t>otential resolutions </a:t>
            </a:r>
            <a:endParaRPr lang="en-US" sz="5400" b="1" dirty="0">
              <a:latin typeface="18thCentury" pitchFamily="2" charset="0"/>
            </a:endParaRPr>
          </a:p>
        </p:txBody>
      </p:sp>
      <p:sp>
        <p:nvSpPr>
          <p:cNvPr id="3" name="Content Placeholder 2"/>
          <p:cNvSpPr>
            <a:spLocks noGrp="1"/>
          </p:cNvSpPr>
          <p:nvPr>
            <p:ph idx="1"/>
          </p:nvPr>
        </p:nvSpPr>
        <p:spPr/>
        <p:txBody>
          <a:bodyPr>
            <a:normAutofit fontScale="85000" lnSpcReduction="10000"/>
          </a:bodyPr>
          <a:lstStyle/>
          <a:p>
            <a:r>
              <a:rPr lang="en-US" sz="3600" dirty="0" smtClean="0">
                <a:latin typeface="18thCentury" pitchFamily="2" charset="0"/>
              </a:rPr>
              <a:t>Cash flow liquidity can be improved through invoice factoring. </a:t>
            </a:r>
          </a:p>
          <a:p>
            <a:pPr lvl="1"/>
            <a:r>
              <a:rPr lang="en-US" sz="3200" dirty="0" smtClean="0">
                <a:latin typeface="18thCentury" pitchFamily="2" charset="0"/>
              </a:rPr>
              <a:t>Businesses provide a load n equivalent to the issued invoice for immediate payment. </a:t>
            </a:r>
          </a:p>
          <a:p>
            <a:r>
              <a:rPr lang="en-US" sz="3600" dirty="0" smtClean="0">
                <a:latin typeface="18thCentury" pitchFamily="2" charset="0"/>
              </a:rPr>
              <a:t>Money management challenges can be overcome through professional help. </a:t>
            </a:r>
          </a:p>
          <a:p>
            <a:r>
              <a:rPr lang="en-US" sz="3600" dirty="0" smtClean="0">
                <a:latin typeface="18thCentury" pitchFamily="2" charset="0"/>
              </a:rPr>
              <a:t>Small businesses can find trusted lending partners who can easily acquire financial loans. </a:t>
            </a:r>
            <a:endParaRPr lang="en-US" sz="3600" dirty="0">
              <a:latin typeface="18thCentury" pitchFamily="2" charset="0"/>
            </a:endParaRPr>
          </a:p>
        </p:txBody>
      </p:sp>
    </p:spTree>
    <p:extLst>
      <p:ext uri="{BB962C8B-B14F-4D97-AF65-F5344CB8AC3E}">
        <p14:creationId xmlns:p14="http://schemas.microsoft.com/office/powerpoint/2010/main" val="3942515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18thCentury" pitchFamily="2" charset="0"/>
              </a:rPr>
              <a:t> Importance of financing </a:t>
            </a:r>
            <a:endParaRPr lang="en-US" b="1" dirty="0">
              <a:latin typeface="18thCentury" pitchFamily="2" charset="0"/>
            </a:endParaRPr>
          </a:p>
        </p:txBody>
      </p:sp>
      <p:sp>
        <p:nvSpPr>
          <p:cNvPr id="3" name="Content Placeholder 2"/>
          <p:cNvSpPr>
            <a:spLocks noGrp="1"/>
          </p:cNvSpPr>
          <p:nvPr>
            <p:ph idx="1"/>
          </p:nvPr>
        </p:nvSpPr>
        <p:spPr/>
        <p:txBody>
          <a:bodyPr>
            <a:normAutofit fontScale="92500" lnSpcReduction="20000"/>
          </a:bodyPr>
          <a:lstStyle/>
          <a:p>
            <a:r>
              <a:rPr lang="en-US" sz="4800" dirty="0" smtClean="0">
                <a:latin typeface="18thCentury" pitchFamily="2" charset="0"/>
              </a:rPr>
              <a:t>Financing is important for profit creation </a:t>
            </a:r>
          </a:p>
          <a:p>
            <a:pPr lvl="1"/>
            <a:r>
              <a:rPr lang="en-US" sz="4400" dirty="0">
                <a:latin typeface="18thCentury" pitchFamily="2" charset="0"/>
              </a:rPr>
              <a:t> F</a:t>
            </a:r>
            <a:r>
              <a:rPr lang="en-US" sz="4400" dirty="0" smtClean="0">
                <a:latin typeface="18thCentury" pitchFamily="2" charset="0"/>
              </a:rPr>
              <a:t>inances are required in the form of capital investment to help in generation of revenue. </a:t>
            </a:r>
          </a:p>
          <a:p>
            <a:pPr lvl="1"/>
            <a:r>
              <a:rPr lang="en-US" sz="4400" dirty="0" smtClean="0">
                <a:latin typeface="18thCentury" pitchFamily="2" charset="0"/>
              </a:rPr>
              <a:t>Capital investment is required for daily operations which bring profits to the businesses. </a:t>
            </a:r>
            <a:endParaRPr lang="en-US" sz="4400" dirty="0">
              <a:latin typeface="18thCentury" pitchFamily="2" charset="0"/>
            </a:endParaRPr>
          </a:p>
        </p:txBody>
      </p:sp>
    </p:spTree>
    <p:extLst>
      <p:ext uri="{BB962C8B-B14F-4D97-AF65-F5344CB8AC3E}">
        <p14:creationId xmlns:p14="http://schemas.microsoft.com/office/powerpoint/2010/main" val="39334373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18thCentury" pitchFamily="2" charset="0"/>
              </a:rPr>
              <a:t>New market and product explorations </a:t>
            </a:r>
            <a:endParaRPr lang="en-US" b="1" dirty="0">
              <a:latin typeface="18thCentury" pitchFamily="2" charset="0"/>
            </a:endParaRPr>
          </a:p>
        </p:txBody>
      </p:sp>
      <p:sp>
        <p:nvSpPr>
          <p:cNvPr id="3" name="Content Placeholder 2"/>
          <p:cNvSpPr>
            <a:spLocks noGrp="1"/>
          </p:cNvSpPr>
          <p:nvPr>
            <p:ph idx="1"/>
          </p:nvPr>
        </p:nvSpPr>
        <p:spPr/>
        <p:txBody>
          <a:bodyPr>
            <a:normAutofit fontScale="85000" lnSpcReduction="10000"/>
          </a:bodyPr>
          <a:lstStyle/>
          <a:p>
            <a:r>
              <a:rPr lang="en-US" sz="4400" dirty="0" smtClean="0">
                <a:latin typeface="18thCentury" pitchFamily="2" charset="0"/>
              </a:rPr>
              <a:t>Financing is required for product improvement to increase competitiveness in the market. </a:t>
            </a:r>
          </a:p>
          <a:p>
            <a:r>
              <a:rPr lang="en-US" sz="4400" dirty="0" smtClean="0">
                <a:latin typeface="18thCentury" pitchFamily="2" charset="0"/>
              </a:rPr>
              <a:t>Businesses need to identify and pursue new market opportunities by funding research and development. </a:t>
            </a:r>
          </a:p>
          <a:p>
            <a:r>
              <a:rPr lang="en-US" sz="4400" dirty="0" smtClean="0">
                <a:latin typeface="18thCentury" pitchFamily="2" charset="0"/>
              </a:rPr>
              <a:t>Financing is required in advertising the product to increase product sales. </a:t>
            </a:r>
            <a:endParaRPr lang="en-US" sz="4400" dirty="0">
              <a:latin typeface="18thCentury" pitchFamily="2" charset="0"/>
            </a:endParaRPr>
          </a:p>
        </p:txBody>
      </p:sp>
    </p:spTree>
    <p:extLst>
      <p:ext uri="{BB962C8B-B14F-4D97-AF65-F5344CB8AC3E}">
        <p14:creationId xmlns:p14="http://schemas.microsoft.com/office/powerpoint/2010/main" val="29320295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18thCentury" pitchFamily="2" charset="0"/>
              </a:rPr>
              <a:t>Financing importance cont.’</a:t>
            </a:r>
            <a:endParaRPr lang="en-US" b="1" dirty="0">
              <a:latin typeface="18thCentury" pitchFamily="2" charset="0"/>
            </a:endParaRPr>
          </a:p>
        </p:txBody>
      </p:sp>
      <p:sp>
        <p:nvSpPr>
          <p:cNvPr id="3" name="Content Placeholder 2"/>
          <p:cNvSpPr>
            <a:spLocks noGrp="1"/>
          </p:cNvSpPr>
          <p:nvPr>
            <p:ph idx="1"/>
          </p:nvPr>
        </p:nvSpPr>
        <p:spPr/>
        <p:txBody>
          <a:bodyPr>
            <a:normAutofit fontScale="85000" lnSpcReduction="20000"/>
          </a:bodyPr>
          <a:lstStyle/>
          <a:p>
            <a:r>
              <a:rPr lang="en-US" sz="4800" dirty="0" smtClean="0">
                <a:latin typeface="18thCentury" pitchFamily="2" charset="0"/>
              </a:rPr>
              <a:t>Managing risks and expenses </a:t>
            </a:r>
          </a:p>
          <a:p>
            <a:pPr lvl="1"/>
            <a:r>
              <a:rPr lang="en-US" sz="4400" dirty="0" smtClean="0">
                <a:latin typeface="18thCentury" pitchFamily="2" charset="0"/>
              </a:rPr>
              <a:t>Businesses require finances for inevitable daily costs such as employee remunerations, investor as well as energy costs. </a:t>
            </a:r>
          </a:p>
          <a:p>
            <a:pPr lvl="1"/>
            <a:r>
              <a:rPr lang="en-US" sz="4400" dirty="0" smtClean="0">
                <a:latin typeface="18thCentury" pitchFamily="2" charset="0"/>
              </a:rPr>
              <a:t>Businesses also require financing for risks such as product failure or obtaining insurance cover. </a:t>
            </a:r>
            <a:endParaRPr lang="en-US" sz="4400" dirty="0">
              <a:latin typeface="18thCentury" pitchFamily="2" charset="0"/>
            </a:endParaRPr>
          </a:p>
        </p:txBody>
      </p:sp>
    </p:spTree>
    <p:extLst>
      <p:ext uri="{BB962C8B-B14F-4D97-AF65-F5344CB8AC3E}">
        <p14:creationId xmlns:p14="http://schemas.microsoft.com/office/powerpoint/2010/main" val="29902356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18thCentury" pitchFamily="2" charset="0"/>
              </a:rPr>
              <a:t>Best practices of handling cash flow </a:t>
            </a:r>
            <a:endParaRPr lang="en-US" b="1" dirty="0">
              <a:latin typeface="18thCentury" pitchFamily="2" charset="0"/>
            </a:endParaRPr>
          </a:p>
        </p:txBody>
      </p:sp>
      <p:sp>
        <p:nvSpPr>
          <p:cNvPr id="3" name="Content Placeholder 2"/>
          <p:cNvSpPr>
            <a:spLocks noGrp="1"/>
          </p:cNvSpPr>
          <p:nvPr>
            <p:ph idx="1"/>
          </p:nvPr>
        </p:nvSpPr>
        <p:spPr/>
        <p:txBody>
          <a:bodyPr>
            <a:noAutofit/>
          </a:bodyPr>
          <a:lstStyle/>
          <a:p>
            <a:r>
              <a:rPr lang="en-US" sz="3600" dirty="0" smtClean="0">
                <a:latin typeface="18thCentury" pitchFamily="2" charset="0"/>
              </a:rPr>
              <a:t>Close monitoring cash-flow management </a:t>
            </a:r>
          </a:p>
          <a:p>
            <a:pPr lvl="1"/>
            <a:r>
              <a:rPr lang="en-US" sz="3200" dirty="0" smtClean="0">
                <a:latin typeface="18thCentury" pitchFamily="2" charset="0"/>
              </a:rPr>
              <a:t>Monitoring all expenses against the business profits</a:t>
            </a:r>
          </a:p>
          <a:p>
            <a:pPr lvl="1"/>
            <a:r>
              <a:rPr lang="en-US" sz="3200" dirty="0" smtClean="0">
                <a:latin typeface="18thCentury" pitchFamily="2" charset="0"/>
              </a:rPr>
              <a:t>Monitoring the break-even point to set financial benchmarks. </a:t>
            </a:r>
          </a:p>
          <a:p>
            <a:pPr lvl="1"/>
            <a:r>
              <a:rPr lang="en-US" sz="3200" dirty="0" smtClean="0">
                <a:latin typeface="18thCentury" pitchFamily="2" charset="0"/>
              </a:rPr>
              <a:t>Proper record keeping for financial monitoring .</a:t>
            </a:r>
            <a:endParaRPr lang="en-US" sz="3200" dirty="0">
              <a:latin typeface="18thCentury" pitchFamily="2" charset="0"/>
            </a:endParaRPr>
          </a:p>
        </p:txBody>
      </p:sp>
    </p:spTree>
    <p:extLst>
      <p:ext uri="{BB962C8B-B14F-4D97-AF65-F5344CB8AC3E}">
        <p14:creationId xmlns:p14="http://schemas.microsoft.com/office/powerpoint/2010/main" val="28280480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90</TotalTime>
  <Words>1073</Words>
  <Application>Microsoft Office PowerPoint</Application>
  <PresentationFormat>Widescreen</PresentationFormat>
  <Paragraphs>77</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18thCentury</vt:lpstr>
      <vt:lpstr>Arial</vt:lpstr>
      <vt:lpstr>Calibri</vt:lpstr>
      <vt:lpstr>Century Gothic</vt:lpstr>
      <vt:lpstr>Wingdings 3</vt:lpstr>
      <vt:lpstr>Ion Boardroom</vt:lpstr>
      <vt:lpstr>PowerPoint Presentation</vt:lpstr>
      <vt:lpstr>Financial challenges </vt:lpstr>
      <vt:lpstr>Money management challenge </vt:lpstr>
      <vt:lpstr> Financial challenges cont.’ </vt:lpstr>
      <vt:lpstr> Potential resolutions </vt:lpstr>
      <vt:lpstr> Importance of financing </vt:lpstr>
      <vt:lpstr>New market and product explorations </vt:lpstr>
      <vt:lpstr>Financing importance cont.’</vt:lpstr>
      <vt:lpstr>Best practices of handling cash flow </vt:lpstr>
      <vt:lpstr>Best practices of handling cash flow . cont.</vt:lpstr>
      <vt:lpstr> Conclusion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59</cp:revision>
  <dcterms:created xsi:type="dcterms:W3CDTF">2021-06-29T10:03:36Z</dcterms:created>
  <dcterms:modified xsi:type="dcterms:W3CDTF">2021-06-29T12:11:08Z</dcterms:modified>
</cp:coreProperties>
</file>